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sldIdLst>
    <p:sldId id="276" r:id="rId3"/>
    <p:sldId id="269" r:id="rId5"/>
    <p:sldId id="270" r:id="rId6"/>
    <p:sldId id="257" r:id="rId7"/>
    <p:sldId id="263" r:id="rId8"/>
    <p:sldId id="271" r:id="rId9"/>
    <p:sldId id="272" r:id="rId10"/>
    <p:sldId id="259" r:id="rId11"/>
  </p:sldIdLst>
  <p:sldSz cx="12192000" cy="6858000"/>
  <p:notesSz cx="6858000" cy="9144000"/>
  <p:embeddedFontLst>
    <p:embeddedFont>
      <p:font typeface="SimSun" panose="02010600030101010101" pitchFamily="2" charset="-122"/>
      <p:regular r:id="rId16"/>
    </p:embeddedFont>
    <p:embeddedFont>
      <p:font typeface="Calibri" panose="020F0502020204030204" charset="0"/>
      <p:regular r:id="rId17"/>
      <p:bold r:id="rId18"/>
      <p:italic r:id="rId19"/>
      <p:boldItalic r:id="rId20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46BF67B-5313-421F-81D5-CEFE52217EDF}">
          <p14:sldIdLst>
            <p14:sldId id="276"/>
            <p14:sldId id="269"/>
            <p14:sldId id="270"/>
            <p14:sldId id="257"/>
            <p14:sldId id="263"/>
            <p14:sldId id="271"/>
            <p14:sldId id="272"/>
          </p14:sldIdLst>
        </p14:section>
        <p14:section name="Untitled Section" id="{EA91D040-665F-4732-90C6-788AE50B4F7A}">
          <p14:sldIdLst>
            <p14:sldId id="259"/>
          </p14:sldIdLst>
        </p14:section>
      </p14:section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0" clrIdx="0"/>
  <p:cmAuthor id="2" name="Quyet Thang" initials="QT" lastIdx="1" clrIdx="1"/>
  <p:cmAuthor id="3" name="levan" initials="l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40000"/>
    <a:srgbClr val="920000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 autoAdjust="0"/>
  </p:normalViewPr>
  <p:slideViewPr>
    <p:cSldViewPr snapToGrid="0">
      <p:cViewPr varScale="1">
        <p:scale>
          <a:sx n="71" d="100"/>
          <a:sy n="71" d="100"/>
        </p:scale>
        <p:origin x="54" y="585"/>
      </p:cViewPr>
      <p:guideLst>
        <p:guide orient="horz" pos="2229"/>
        <p:guide pos="377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0" Type="http://schemas.openxmlformats.org/officeDocument/2006/relationships/font" Target="fonts/font5.fntdata"/><Relationship Id="rId2" Type="http://schemas.openxmlformats.org/officeDocument/2006/relationships/theme" Target="theme/theme1.xml"/><Relationship Id="rId19" Type="http://schemas.openxmlformats.org/officeDocument/2006/relationships/font" Target="fonts/font4.fntdata"/><Relationship Id="rId18" Type="http://schemas.openxmlformats.org/officeDocument/2006/relationships/font" Target="fonts/font3.fntdata"/><Relationship Id="rId17" Type="http://schemas.openxmlformats.org/officeDocument/2006/relationships/font" Target="fonts/font2.fntdata"/><Relationship Id="rId16" Type="http://schemas.openxmlformats.org/officeDocument/2006/relationships/font" Target="fonts/font1.fntdata"/><Relationship Id="rId15" Type="http://schemas.openxmlformats.org/officeDocument/2006/relationships/commentAuthors" Target="commentAuthors.xml"/><Relationship Id="rId14" Type="http://schemas.openxmlformats.org/officeDocument/2006/relationships/tableStyles" Target="tableStyles.xml"/><Relationship Id="rId13" Type="http://schemas.openxmlformats.org/officeDocument/2006/relationships/viewProps" Target="viewProps.xml"/><Relationship Id="rId12" Type="http://schemas.openxmlformats.org/officeDocument/2006/relationships/presProps" Target="presProps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1BABB2-13EF-41F9-9DE8-3A95FCCAA48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D1F02-F813-4AAB-80F4-8BEE92FBAF29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D87AE-1255-449E-8218-781FA3120826}" type="slidenum">
              <a:rPr lang="vi-VN" smtClean="0"/>
            </a:fld>
            <a:endParaRPr lang="vi-VN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D1F02-F813-4AAB-80F4-8BEE92FBAF29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D87AE-1255-449E-8218-781FA3120826}" type="slidenum">
              <a:rPr lang="vi-VN" smtClean="0"/>
            </a:fld>
            <a:endParaRPr lang="vi-VN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D1F02-F813-4AAB-80F4-8BEE92FBAF29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D87AE-1255-449E-8218-781FA3120826}" type="slidenum">
              <a:rPr lang="vi-VN" smtClean="0"/>
            </a:fld>
            <a:endParaRPr lang="vi-VN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D1F02-F813-4AAB-80F4-8BEE92FBAF29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D87AE-1255-449E-8218-781FA3120826}" type="slidenum">
              <a:rPr lang="vi-VN" smtClean="0"/>
            </a:fld>
            <a:endParaRPr lang="vi-VN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D1F02-F813-4AAB-80F4-8BEE92FBAF29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D87AE-1255-449E-8218-781FA3120826}" type="slidenum">
              <a:rPr lang="vi-VN" smtClean="0"/>
            </a:fld>
            <a:endParaRPr lang="vi-VN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D1F02-F813-4AAB-80F4-8BEE92FBAF29}" type="datetimeFigureOut">
              <a:rPr lang="vi-VN" smtClean="0"/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D87AE-1255-449E-8218-781FA3120826}" type="slidenum">
              <a:rPr lang="vi-VN" smtClean="0"/>
            </a:fld>
            <a:endParaRPr lang="vi-VN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D1F02-F813-4AAB-80F4-8BEE92FBAF29}" type="datetimeFigureOut">
              <a:rPr lang="vi-VN" smtClean="0"/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D87AE-1255-449E-8218-781FA3120826}" type="slidenum">
              <a:rPr lang="vi-VN" smtClean="0"/>
            </a:fld>
            <a:endParaRPr lang="vi-VN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D1F02-F813-4AAB-80F4-8BEE92FBAF29}" type="datetimeFigureOut">
              <a:rPr lang="vi-VN" smtClean="0"/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D87AE-1255-449E-8218-781FA3120826}" type="slidenum">
              <a:rPr lang="vi-VN" smtClean="0"/>
            </a:fld>
            <a:endParaRPr lang="vi-VN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D1F02-F813-4AAB-80F4-8BEE92FBAF29}" type="datetimeFigureOut">
              <a:rPr lang="vi-VN" smtClean="0"/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D87AE-1255-449E-8218-781FA3120826}" type="slidenum">
              <a:rPr lang="vi-VN" smtClean="0"/>
            </a:fld>
            <a:endParaRPr lang="vi-VN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D1F02-F813-4AAB-80F4-8BEE92FBAF29}" type="datetimeFigureOut">
              <a:rPr lang="vi-VN" smtClean="0"/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D87AE-1255-449E-8218-781FA3120826}" type="slidenum">
              <a:rPr lang="vi-VN" smtClean="0"/>
            </a:fld>
            <a:endParaRPr lang="vi-VN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D1F02-F813-4AAB-80F4-8BEE92FBAF29}" type="datetimeFigureOut">
              <a:rPr lang="vi-VN" smtClean="0"/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D87AE-1255-449E-8218-781FA3120826}" type="slidenum">
              <a:rPr lang="vi-VN" smtClean="0"/>
            </a:fld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Title 1025"/>
          <p:cNvSpPr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/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/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5D8D1F02-F813-4AAB-80F4-8BEE92FBAF29}" type="datetimeFigureOut">
              <a:rPr lang="vi-VN" smtClean="0"/>
            </a:fld>
            <a:endParaRPr lang="vi-VN"/>
          </a:p>
        </p:txBody>
      </p:sp>
      <p:sp>
        <p:nvSpPr>
          <p:cNvPr id="1029" name="Footer Placeholder 1028"/>
          <p:cNvSpPr/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vi-VN"/>
          </a:p>
        </p:txBody>
      </p:sp>
      <p:sp>
        <p:nvSpPr>
          <p:cNvPr id="1030" name="Slide Number Placeholder 1029"/>
          <p:cNvSpPr/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26ED87AE-1255-449E-8218-781FA3120826}" type="slidenum">
              <a:rPr lang="vi-VN" smtClean="0"/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.xml"/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png"/><Relationship Id="rId8" Type="http://schemas.openxmlformats.org/officeDocument/2006/relationships/image" Target="../media/image11.jpeg"/><Relationship Id="rId7" Type="http://schemas.openxmlformats.org/officeDocument/2006/relationships/image" Target="../media/image10.jpeg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1" Type="http://schemas.openxmlformats.org/officeDocument/2006/relationships/slideLayout" Target="../slideLayouts/slideLayout4.xml"/><Relationship Id="rId10" Type="http://schemas.openxmlformats.org/officeDocument/2006/relationships/image" Target="../media/image3.jpeg"/><Relationship Id="rId1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jpeg"/><Relationship Id="rId8" Type="http://schemas.openxmlformats.org/officeDocument/2006/relationships/image" Target="../media/image19.jpeg"/><Relationship Id="rId7" Type="http://schemas.openxmlformats.org/officeDocument/2006/relationships/image" Target="../media/image3.jpeg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0" Type="http://schemas.openxmlformats.org/officeDocument/2006/relationships/slideLayout" Target="../slideLayouts/slideLayout4.xml"/><Relationship Id="rId1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image" Target="../media/image3.jpeg"/><Relationship Id="rId7" Type="http://schemas.openxmlformats.org/officeDocument/2006/relationships/image" Target="../media/image27.jpeg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1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36.jpeg"/><Relationship Id="rId8" Type="http://schemas.openxmlformats.org/officeDocument/2006/relationships/image" Target="../media/image35.jpeg"/><Relationship Id="rId7" Type="http://schemas.openxmlformats.org/officeDocument/2006/relationships/image" Target="../media/image34.png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3.jpeg"/><Relationship Id="rId13" Type="http://schemas.openxmlformats.org/officeDocument/2006/relationships/slideLayout" Target="../slideLayouts/slideLayout4.xml"/><Relationship Id="rId12" Type="http://schemas.openxmlformats.org/officeDocument/2006/relationships/image" Target="../media/image39.jpeg"/><Relationship Id="rId11" Type="http://schemas.openxmlformats.org/officeDocument/2006/relationships/image" Target="../media/image38.png"/><Relationship Id="rId10" Type="http://schemas.openxmlformats.org/officeDocument/2006/relationships/image" Target="../media/image37.png"/><Relationship Id="rId1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image" Target="../media/image3.jpeg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15645" y="328295"/>
            <a:ext cx="11134090" cy="615315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lIns="0" tIns="0" rIns="0" bIns="0" rtlCol="0">
            <a:spAutoFit/>
          </a:bodyPr>
          <a:p>
            <a:pPr algn="ctr"/>
            <a:r>
              <a:rPr lang="en-US" sz="4000" b="1" cap="all" spc="75" dirty="0" smtClean="0">
                <a:ln w="9525">
                  <a:solidFill>
                    <a:schemeClr val="bg1"/>
                  </a:solidFill>
                  <a:prstDash val="solid"/>
                </a:ln>
                <a:gradFill>
                  <a:gsLst>
                    <a:gs pos="0">
                      <a:srgbClr val="FBFB11"/>
                    </a:gs>
                    <a:gs pos="100000">
                      <a:srgbClr val="838309"/>
                    </a:gs>
                  </a:gsLst>
                  <a:lin scaled="0"/>
                </a:gra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 TY TNHH XNK ĐẠI KINH NAM</a:t>
            </a:r>
            <a:endParaRPr lang="en-US" sz="4000" b="1" cap="all" spc="75" dirty="0" smtClean="0">
              <a:ln w="9525">
                <a:solidFill>
                  <a:schemeClr val="bg1"/>
                </a:solidFill>
                <a:prstDash val="solid"/>
              </a:ln>
              <a:gradFill>
                <a:gsLst>
                  <a:gs pos="0">
                    <a:srgbClr val="FBFB11"/>
                  </a:gs>
                  <a:gs pos="100000">
                    <a:srgbClr val="838309"/>
                  </a:gs>
                </a:gsLst>
                <a:lin scaled="0"/>
              </a:gra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5645" y="1111250"/>
            <a:ext cx="11134090" cy="5124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>
              <a:lnSpc>
                <a:spcPts val="1700"/>
              </a:lnSpc>
              <a:spcAft>
                <a:spcPts val="600"/>
              </a:spcAft>
            </a:pPr>
            <a:r>
              <a:rPr lang="vi-VN" altLang="en-US" sz="1600" b="1" dirty="0" err="1" smtClean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</a:rPr>
              <a:t>Miền Nam : </a:t>
            </a:r>
            <a:r>
              <a:rPr lang="en-US" sz="1600" b="1" dirty="0" err="1" smtClean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</a:rPr>
              <a:t>Số</a:t>
            </a:r>
            <a:r>
              <a:rPr lang="en-US" sz="1600" b="1" dirty="0" smtClean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</a:rPr>
              <a:t> 3 </a:t>
            </a:r>
            <a:r>
              <a:rPr lang="en-US" sz="1600" b="1" dirty="0" err="1" smtClean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1600" b="1" dirty="0" smtClean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</a:rPr>
              <a:t> DT 743</a:t>
            </a:r>
            <a:r>
              <a:rPr lang="vi-VN" sz="1600" b="1" dirty="0" smtClean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</a:rPr>
              <a:t> </a:t>
            </a:r>
            <a:r>
              <a:rPr lang="vi-VN" sz="1600" b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</a:rPr>
              <a:t>– Khu Phố </a:t>
            </a:r>
            <a:r>
              <a:rPr lang="en-US" sz="1600" b="1" dirty="0" smtClean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</a:rPr>
              <a:t>1B</a:t>
            </a:r>
            <a:r>
              <a:rPr lang="vi-VN" sz="1600" b="1" dirty="0" smtClean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</a:rPr>
              <a:t> </a:t>
            </a:r>
            <a:r>
              <a:rPr lang="vi-VN" sz="1600" b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</a:rPr>
              <a:t>– Phường </a:t>
            </a:r>
            <a:r>
              <a:rPr lang="en-US" sz="1600" b="1" dirty="0" smtClean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</a:rPr>
              <a:t>An </a:t>
            </a:r>
            <a:r>
              <a:rPr lang="en-US" sz="1600" b="1" dirty="0" err="1" smtClean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</a:rPr>
              <a:t>Phú</a:t>
            </a:r>
            <a:r>
              <a:rPr lang="vi-VN" sz="1600" b="1" dirty="0" smtClean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</a:rPr>
              <a:t> </a:t>
            </a:r>
            <a:r>
              <a:rPr lang="vi-VN" sz="1600" b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</a:rPr>
              <a:t>– Thành Phố Thuận An – </a:t>
            </a:r>
            <a:r>
              <a:rPr lang="vi-VN" sz="1600" b="1" dirty="0" smtClean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</a:rPr>
              <a:t>Tỉn</a:t>
            </a:r>
            <a:r>
              <a:rPr lang="en-US" sz="1600" b="1" dirty="0" smtClean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</a:rPr>
              <a:t>h </a:t>
            </a:r>
            <a:r>
              <a:rPr lang="en-US" sz="1600" b="1" dirty="0" err="1" smtClean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</a:rPr>
              <a:t>Bình</a:t>
            </a:r>
            <a:r>
              <a:rPr lang="en-US" sz="1600" b="1" dirty="0" smtClean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</a:rPr>
              <a:t>Dương</a:t>
            </a:r>
            <a:r>
              <a:rPr lang="vi-VN" altLang="en-US" sz="1600" b="1" dirty="0" err="1" smtClean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</a:rPr>
              <a:t>.</a:t>
            </a:r>
            <a:endParaRPr lang="en-US" sz="1600" b="1" dirty="0" err="1" smtClean="0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latin typeface="Times New Roman" panose="02020603050405020304" pitchFamily="18" charset="0"/>
              <a:ea typeface="Open Sans Light" panose="020B030603050402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700"/>
              </a:lnSpc>
              <a:spcAft>
                <a:spcPts val="600"/>
              </a:spcAft>
            </a:pPr>
            <a:r>
              <a:rPr lang="vi-VN" sz="1600" b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</a:rPr>
              <a:t>Miền Bắc : 781 - Đường Bát Khối - Phường Cự Khối - Quận Long Biên - TP.Hà Nội .</a:t>
            </a:r>
            <a:endParaRPr lang="vi-VN" sz="1600" b="1" dirty="0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latin typeface="Times New Roman" panose="02020603050405020304" pitchFamily="18" charset="0"/>
              <a:ea typeface="Open Sans Light" panose="020B0306030504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0380" y="4392930"/>
            <a:ext cx="7145020" cy="8616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algn="ctr">
              <a:spcAft>
                <a:spcPts val="600"/>
              </a:spcAft>
            </a:pP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</a:rPr>
              <a:t>Chuyên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</a:rPr>
              <a:t>nhập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</a:rPr>
              <a:t>khẩu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</a:rPr>
              <a:t>M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</a:rPr>
              <a:t>oto</a:t>
            </a:r>
            <a:r>
              <a:rPr lang="vi-VN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</a:rPr>
              <a:t>r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</a:rPr>
              <a:t>G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</a:rPr>
              <a:t>iảm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</a:rPr>
              <a:t>T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</a:rPr>
              <a:t>ốc</a:t>
            </a:r>
            <a:r>
              <a:rPr lang="vi-VN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</a:rPr>
              <a:t> - Hộp Giảm Tốc</a:t>
            </a:r>
            <a:r>
              <a:rPr lang="vi-VN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</a:rPr>
              <a:t> Thương </a:t>
            </a:r>
            <a:r>
              <a:rPr lang="vi-VN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</a:rPr>
              <a:t>Hiệu CHENGMING</a:t>
            </a:r>
            <a:r>
              <a:rPr lang="vi-VN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</a:rPr>
              <a:t> </a:t>
            </a:r>
            <a:endParaRPr lang="vi-VN" altLang="en-US" sz="2800" b="1" dirty="0" smtClean="0">
              <a:solidFill>
                <a:schemeClr val="bg1"/>
              </a:solidFill>
              <a:latin typeface="Times New Roman" panose="02020603050405020304" pitchFamily="18" charset="0"/>
              <a:ea typeface="Open Sans Light" panose="020B0306030504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1790" y="1623695"/>
            <a:ext cx="3877945" cy="4580890"/>
          </a:xfrm>
          <a:prstGeom prst="rect">
            <a:avLst/>
          </a:prstGeom>
        </p:spPr>
      </p:pic>
      <p:sp>
        <p:nvSpPr>
          <p:cNvPr id="10" name="Text Box 9"/>
          <p:cNvSpPr txBox="1"/>
          <p:nvPr/>
        </p:nvSpPr>
        <p:spPr>
          <a:xfrm>
            <a:off x="1668780" y="2432050"/>
            <a:ext cx="480758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vi-VN" sz="32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LÊ ĐÌNH HƯNG</a:t>
            </a:r>
            <a:endParaRPr lang="vi-VN" sz="3200" b="1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3200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GIÁM ĐỐC</a:t>
            </a:r>
            <a:endParaRPr lang="vi-VN" sz="3200" b="1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10"/>
          <p:cNvSpPr txBox="1"/>
          <p:nvPr/>
        </p:nvSpPr>
        <p:spPr>
          <a:xfrm>
            <a:off x="5855970" y="6561455"/>
            <a:ext cx="6336030" cy="2965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ts val="1600"/>
              </a:lnSpc>
              <a:spcAft>
                <a:spcPts val="600"/>
              </a:spcAft>
            </a:pPr>
            <a:r>
              <a:rPr lang="vi-VN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  <a:sym typeface="+mn-ea"/>
              </a:rPr>
              <a:t>Hotline : 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  <a:sym typeface="+mn-ea"/>
              </a:rPr>
              <a:t>0916.954.952 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  <a:sym typeface="+mn-ea"/>
              </a:rPr>
              <a:t>- 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  <a:sym typeface="+mn-ea"/>
              </a:rPr>
              <a:t>0274.6538.667</a:t>
            </a:r>
            <a:endParaRPr lang="en-US" sz="2800" b="1" dirty="0" smtClean="0">
              <a:solidFill>
                <a:schemeClr val="bg1"/>
              </a:solidFill>
              <a:latin typeface="Times New Roman" panose="02020603050405020304" pitchFamily="18" charset="0"/>
              <a:ea typeface="Open Sans Light" panose="020B0306030504020204" pitchFamily="34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2" name="Content Placeholder 1" descr="6051ba98921ebd83f42ae4fe_1b863a1f16b7e5e9bca6"/>
          <p:cNvPicPr>
            <a:picLocks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1503660" y="0"/>
            <a:ext cx="688340" cy="68834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11"/>
          <p:cNvSpPr txBox="1"/>
          <p:nvPr/>
        </p:nvSpPr>
        <p:spPr>
          <a:xfrm>
            <a:off x="1038225" y="47625"/>
            <a:ext cx="928306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vi-VN" altLang="en-US" sz="2800" b="1" cap="all" spc="75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Motor giảm tốc - HỘP SỐ - biến tần CHENGMING</a:t>
            </a:r>
            <a:r>
              <a:rPr lang="en-US" sz="2800" b="1" cap="all" spc="75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CÓ </a:t>
            </a:r>
            <a:r>
              <a:rPr lang="vi-VN" altLang="en-US" sz="2800" b="1" cap="all" spc="75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NHỮNG MẪU</a:t>
            </a:r>
            <a:r>
              <a:rPr lang="en-US" sz="2800" b="1" cap="all" spc="75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?</a:t>
            </a:r>
            <a:endParaRPr lang="en-US" altLang="en-US" sz="2800" b="1" cap="all" spc="75" dirty="0" smtClean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13" name="Content Placeholder 12" descr="z3956469496311_832445d7cf19ea32f17b5a228f6c2d30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22720" y="3957955"/>
            <a:ext cx="2132330" cy="1706245"/>
          </a:xfrm>
          <a:prstGeom prst="rect">
            <a:avLst/>
          </a:prstGeom>
        </p:spPr>
      </p:pic>
      <p:grpSp>
        <p:nvGrpSpPr>
          <p:cNvPr id="63" name="Group 62"/>
          <p:cNvGrpSpPr/>
          <p:nvPr/>
        </p:nvGrpSpPr>
        <p:grpSpPr>
          <a:xfrm>
            <a:off x="717550" y="912495"/>
            <a:ext cx="10895330" cy="5674995"/>
            <a:chOff x="1185" y="1492"/>
            <a:chExt cx="17158" cy="8937"/>
          </a:xfrm>
        </p:grpSpPr>
        <p:grpSp>
          <p:nvGrpSpPr>
            <p:cNvPr id="62" name="Group 61"/>
            <p:cNvGrpSpPr/>
            <p:nvPr/>
          </p:nvGrpSpPr>
          <p:grpSpPr>
            <a:xfrm>
              <a:off x="1185" y="1492"/>
              <a:ext cx="17158" cy="8937"/>
              <a:chOff x="1185" y="1492"/>
              <a:chExt cx="17158" cy="8937"/>
            </a:xfrm>
          </p:grpSpPr>
          <p:grpSp>
            <p:nvGrpSpPr>
              <p:cNvPr id="60" name="Group 59"/>
              <p:cNvGrpSpPr/>
              <p:nvPr/>
            </p:nvGrpSpPr>
            <p:grpSpPr>
              <a:xfrm>
                <a:off x="1185" y="1492"/>
                <a:ext cx="17158" cy="8937"/>
                <a:chOff x="1185" y="1492"/>
                <a:chExt cx="17158" cy="8937"/>
              </a:xfrm>
            </p:grpSpPr>
            <p:grpSp>
              <p:nvGrpSpPr>
                <p:cNvPr id="55" name="Group 54"/>
                <p:cNvGrpSpPr/>
                <p:nvPr/>
              </p:nvGrpSpPr>
              <p:grpSpPr>
                <a:xfrm>
                  <a:off x="10597" y="9277"/>
                  <a:ext cx="3113" cy="1113"/>
                  <a:chOff x="10597" y="9277"/>
                  <a:chExt cx="3113" cy="1113"/>
                </a:xfrm>
              </p:grpSpPr>
              <p:sp>
                <p:nvSpPr>
                  <p:cNvPr id="42" name="Text Box 41"/>
                  <p:cNvSpPr txBox="1"/>
                  <p:nvPr/>
                </p:nvSpPr>
                <p:spPr>
                  <a:xfrm>
                    <a:off x="10597" y="9277"/>
                    <a:ext cx="3113" cy="111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p>
                    <a:pPr algn="ctr"/>
                    <a:r>
                      <a:rPr lang="vi-VN" altLang="en-US" sz="20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Hộp Giảm tốc trục vít</a:t>
                    </a:r>
                    <a:endParaRPr lang="vi-VN" altLang="en-US" sz="200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56" name="Group 55"/>
                <p:cNvGrpSpPr/>
                <p:nvPr/>
              </p:nvGrpSpPr>
              <p:grpSpPr>
                <a:xfrm>
                  <a:off x="5646" y="1492"/>
                  <a:ext cx="4021" cy="4132"/>
                  <a:chOff x="4819" y="1812"/>
                  <a:chExt cx="4021" cy="4132"/>
                </a:xfrm>
              </p:grpSpPr>
              <p:pic>
                <p:nvPicPr>
                  <p:cNvPr id="16" name="Picture 15" descr="z3956469492464_b16296a5e43060026fc78facf0e75260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4819" y="1812"/>
                    <a:ext cx="4021" cy="2960"/>
                  </a:xfrm>
                  <a:prstGeom prst="rect">
                    <a:avLst/>
                  </a:prstGeom>
                </p:spPr>
              </p:pic>
              <p:sp>
                <p:nvSpPr>
                  <p:cNvPr id="43" name="Text Box 42"/>
                  <p:cNvSpPr txBox="1"/>
                  <p:nvPr/>
                </p:nvSpPr>
                <p:spPr>
                  <a:xfrm>
                    <a:off x="5389" y="5316"/>
                    <a:ext cx="3208" cy="62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p>
                    <a:pPr algn="ctr"/>
                    <a:r>
                      <a:rPr lang="vi-VN" altLang="en-US" sz="20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NMRV</a:t>
                    </a:r>
                    <a:endParaRPr lang="vi-VN" altLang="en-US" sz="200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52" name="Group 51"/>
                <p:cNvGrpSpPr/>
                <p:nvPr/>
              </p:nvGrpSpPr>
              <p:grpSpPr>
                <a:xfrm>
                  <a:off x="1458" y="1987"/>
                  <a:ext cx="3540" cy="3631"/>
                  <a:chOff x="9707" y="2520"/>
                  <a:chExt cx="3540" cy="3631"/>
                </a:xfrm>
              </p:grpSpPr>
              <p:pic>
                <p:nvPicPr>
                  <p:cNvPr id="17" name="Picture 16" descr="z3956464085243_33a293ee437a7995d897b9ac3c9e0927"/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9707" y="2520"/>
                    <a:ext cx="3541" cy="2647"/>
                  </a:xfrm>
                  <a:prstGeom prst="rect">
                    <a:avLst/>
                  </a:prstGeom>
                </p:spPr>
              </p:pic>
              <p:sp>
                <p:nvSpPr>
                  <p:cNvPr id="44" name="Text Box 43"/>
                  <p:cNvSpPr txBox="1"/>
                  <p:nvPr/>
                </p:nvSpPr>
                <p:spPr>
                  <a:xfrm>
                    <a:off x="10103" y="5523"/>
                    <a:ext cx="2702" cy="62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p>
                    <a:r>
                      <a:rPr lang="vi-VN" altLang="en-US" sz="20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Hộp số servo</a:t>
                    </a:r>
                    <a:endParaRPr lang="vi-VN" altLang="en-US" sz="200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54" name="Group 53"/>
                <p:cNvGrpSpPr/>
                <p:nvPr/>
              </p:nvGrpSpPr>
              <p:grpSpPr>
                <a:xfrm>
                  <a:off x="1185" y="6401"/>
                  <a:ext cx="4086" cy="3785"/>
                  <a:chOff x="14531" y="2358"/>
                  <a:chExt cx="4086" cy="3785"/>
                </a:xfrm>
              </p:grpSpPr>
              <p:pic>
                <p:nvPicPr>
                  <p:cNvPr id="18" name="Picture 17" descr="z3956526225628_8795d3ca23b939336110481f27d1a181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14531" y="2358"/>
                    <a:ext cx="4087" cy="2429"/>
                  </a:xfrm>
                  <a:prstGeom prst="rect">
                    <a:avLst/>
                  </a:prstGeom>
                </p:spPr>
              </p:pic>
              <p:sp>
                <p:nvSpPr>
                  <p:cNvPr id="45" name="Text Box 44"/>
                  <p:cNvSpPr txBox="1"/>
                  <p:nvPr/>
                </p:nvSpPr>
                <p:spPr>
                  <a:xfrm>
                    <a:off x="14746" y="5515"/>
                    <a:ext cx="3657" cy="62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p>
                    <a:r>
                      <a:rPr lang="vi-VN" altLang="en-US" sz="20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Motor giảm tốc mini</a:t>
                    </a:r>
                    <a:endParaRPr lang="vi-VN" altLang="en-US" sz="200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59" name="Group 58"/>
                <p:cNvGrpSpPr/>
                <p:nvPr/>
              </p:nvGrpSpPr>
              <p:grpSpPr>
                <a:xfrm>
                  <a:off x="14512" y="5784"/>
                  <a:ext cx="3604" cy="4600"/>
                  <a:chOff x="5263" y="6190"/>
                  <a:chExt cx="3604" cy="4600"/>
                </a:xfrm>
              </p:grpSpPr>
              <p:pic>
                <p:nvPicPr>
                  <p:cNvPr id="25" name="Picture 24" descr="z3956468784356_35409f968e7b103f8f9f2efc553794f3"/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5263" y="6190"/>
                    <a:ext cx="3604" cy="3336"/>
                  </a:xfrm>
                  <a:prstGeom prst="rect">
                    <a:avLst/>
                  </a:prstGeom>
                </p:spPr>
              </p:pic>
              <p:sp>
                <p:nvSpPr>
                  <p:cNvPr id="46" name="Text Box 45"/>
                  <p:cNvSpPr txBox="1"/>
                  <p:nvPr/>
                </p:nvSpPr>
                <p:spPr>
                  <a:xfrm>
                    <a:off x="5624" y="9677"/>
                    <a:ext cx="3122" cy="111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p>
                    <a:pPr algn="ctr"/>
                    <a:r>
                      <a:rPr lang="vi-VN" altLang="en-US" sz="20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Motor giảm tốc mặt bích</a:t>
                    </a:r>
                    <a:endParaRPr lang="vi-VN" altLang="en-US" sz="200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58" name="Group 57"/>
                <p:cNvGrpSpPr/>
                <p:nvPr/>
              </p:nvGrpSpPr>
              <p:grpSpPr>
                <a:xfrm>
                  <a:off x="6364" y="5618"/>
                  <a:ext cx="3668" cy="4811"/>
                  <a:chOff x="636" y="6445"/>
                  <a:chExt cx="3668" cy="4811"/>
                </a:xfrm>
              </p:grpSpPr>
              <p:pic>
                <p:nvPicPr>
                  <p:cNvPr id="31" name="Picture 30" descr="z3956468630205_769841597332946b2b6226c63cc9fa33"/>
                  <p:cNvPicPr>
                    <a:picLocks noChangeAspect="1"/>
                  </p:cNvPicPr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636" y="6445"/>
                    <a:ext cx="3668" cy="3668"/>
                  </a:xfrm>
                  <a:prstGeom prst="rect">
                    <a:avLst/>
                  </a:prstGeom>
                </p:spPr>
              </p:pic>
              <p:sp>
                <p:nvSpPr>
                  <p:cNvPr id="47" name="Text Box 46"/>
                  <p:cNvSpPr txBox="1"/>
                  <p:nvPr/>
                </p:nvSpPr>
                <p:spPr>
                  <a:xfrm>
                    <a:off x="1038" y="10143"/>
                    <a:ext cx="2864" cy="111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p>
                    <a:pPr algn="ctr"/>
                    <a:r>
                      <a:rPr lang="vi-VN" altLang="en-US" sz="20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+mn-ea"/>
                      </a:rPr>
                      <a:t>Motor giảm tốc chân đế</a:t>
                    </a:r>
                    <a:endParaRPr lang="vi-VN" altLang="en-US" sz="200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+mn-ea"/>
                    </a:endParaRPr>
                  </a:p>
                </p:txBody>
              </p:sp>
            </p:grpSp>
            <p:grpSp>
              <p:nvGrpSpPr>
                <p:cNvPr id="51" name="Group 50"/>
                <p:cNvGrpSpPr/>
                <p:nvPr/>
              </p:nvGrpSpPr>
              <p:grpSpPr>
                <a:xfrm>
                  <a:off x="10418" y="1702"/>
                  <a:ext cx="3211" cy="3876"/>
                  <a:chOff x="10037" y="6507"/>
                  <a:chExt cx="3211" cy="3876"/>
                </a:xfrm>
              </p:grpSpPr>
              <p:pic>
                <p:nvPicPr>
                  <p:cNvPr id="39" name="Content Placeholder 31" descr="biến-tần-veichi-1"/>
                  <p:cNvPicPr>
                    <a:picLocks noChangeAspect="1"/>
                  </p:cNvPicPr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10316" y="6507"/>
                    <a:ext cx="2932" cy="2932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sp>
                <p:nvSpPr>
                  <p:cNvPr id="48" name="Text Box 47"/>
                  <p:cNvSpPr txBox="1"/>
                  <p:nvPr/>
                </p:nvSpPr>
                <p:spPr>
                  <a:xfrm>
                    <a:off x="10037" y="9755"/>
                    <a:ext cx="3113" cy="62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p>
                    <a:pPr algn="ctr"/>
                    <a:r>
                      <a:rPr lang="vi-VN" altLang="en-US" sz="20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Biến tần </a:t>
                    </a:r>
                    <a:endParaRPr lang="vi-VN" altLang="en-US" sz="200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53" name="Group 52"/>
                <p:cNvGrpSpPr/>
                <p:nvPr/>
              </p:nvGrpSpPr>
              <p:grpSpPr>
                <a:xfrm>
                  <a:off x="14525" y="1765"/>
                  <a:ext cx="3818" cy="3754"/>
                  <a:chOff x="14531" y="6533"/>
                  <a:chExt cx="3818" cy="3754"/>
                </a:xfrm>
              </p:grpSpPr>
              <p:pic>
                <p:nvPicPr>
                  <p:cNvPr id="40" name="Picture 39" descr="He8cbce5910aa43a4aece489ab50a5d03S"/>
                  <p:cNvPicPr>
                    <a:picLocks noChangeAspect="1"/>
                  </p:cNvPicPr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14905" y="6533"/>
                    <a:ext cx="3217" cy="3090"/>
                  </a:xfrm>
                  <a:prstGeom prst="rect">
                    <a:avLst/>
                  </a:prstGeom>
                </p:spPr>
              </p:pic>
              <p:sp>
                <p:nvSpPr>
                  <p:cNvPr id="49" name="Text Box 48"/>
                  <p:cNvSpPr txBox="1"/>
                  <p:nvPr/>
                </p:nvSpPr>
                <p:spPr>
                  <a:xfrm>
                    <a:off x="14531" y="9659"/>
                    <a:ext cx="3818" cy="62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p>
                    <a:pPr algn="ctr"/>
                    <a:r>
                      <a:rPr lang="vi-VN" altLang="en-US" sz="20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Hộp số ZQ</a:t>
                    </a:r>
                    <a:endParaRPr lang="vi-VN" altLang="en-US" sz="200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</p:grpSp>
        </p:grpSp>
      </p:grpSp>
      <p:pic>
        <p:nvPicPr>
          <p:cNvPr id="50" name="Content Placeholder 49" descr="6051ba98921ebd83f42ae4fe_1b863a1f16b7e5e9bca6"/>
          <p:cNvPicPr>
            <a:picLocks noChangeAspect="1"/>
          </p:cNvPicPr>
          <p:nvPr>
            <p:ph sz="half" idx="1"/>
          </p:nvPr>
        </p:nvPicPr>
        <p:blipFill>
          <a:blip r:embed="rId10"/>
          <a:stretch>
            <a:fillRect/>
          </a:stretch>
        </p:blipFill>
        <p:spPr>
          <a:xfrm>
            <a:off x="11503660" y="0"/>
            <a:ext cx="688340" cy="688340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45135"/>
            <a:ext cx="11582400" cy="90106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MỘT SỐ HÌNH ẢNH VỀ </a:t>
            </a:r>
            <a:r>
              <a:rPr lang="vi-VN" altLang="en-US" sz="3200" b="1" dirty="0" smtClean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NHÀ MÁY &amp; CÔNG 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XƯỞNG SẢN XUẤT </a:t>
            </a:r>
            <a:endParaRPr lang="en-US" sz="3200" b="1" dirty="0" smtClean="0">
              <a:solidFill>
                <a:srgbClr val="FF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16" name="Picture 15" descr="z3956464108119_334ab33c943bd480a5e4350382c9ff9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6720" y="1626870"/>
            <a:ext cx="3094990" cy="1977390"/>
          </a:xfrm>
          <a:prstGeom prst="rect">
            <a:avLst/>
          </a:prstGeom>
        </p:spPr>
      </p:pic>
      <p:pic>
        <p:nvPicPr>
          <p:cNvPr id="20" name="Picture 19" descr="z3956581509395_df215102ad7806aca874587885312c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9755" y="1610995"/>
            <a:ext cx="2870835" cy="1993265"/>
          </a:xfrm>
          <a:prstGeom prst="rect">
            <a:avLst/>
          </a:prstGeom>
        </p:spPr>
      </p:pic>
      <p:pic>
        <p:nvPicPr>
          <p:cNvPr id="21" name="Picture 20" descr="z3956585174914_677ff95c106cffe2cf784b38cfcc7a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745" y="1602105"/>
            <a:ext cx="2602865" cy="2002155"/>
          </a:xfrm>
          <a:prstGeom prst="rect">
            <a:avLst/>
          </a:prstGeom>
        </p:spPr>
      </p:pic>
      <p:pic>
        <p:nvPicPr>
          <p:cNvPr id="23" name="Content Placeholder 22" descr="z3956593495786_70246ea1a2d810e49c800f1d8388cdd6"/>
          <p:cNvPicPr>
            <a:picLocks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9222740" y="3869055"/>
            <a:ext cx="1847850" cy="2464435"/>
          </a:xfrm>
          <a:prstGeom prst="rect">
            <a:avLst/>
          </a:prstGeom>
        </p:spPr>
      </p:pic>
      <p:pic>
        <p:nvPicPr>
          <p:cNvPr id="26" name="Picture 25" descr="z3956607467868_8218220922a0a6b918bffabed7af0a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0745" y="3900170"/>
            <a:ext cx="2081530" cy="2402205"/>
          </a:xfrm>
          <a:prstGeom prst="rect">
            <a:avLst/>
          </a:prstGeom>
        </p:spPr>
      </p:pic>
      <p:pic>
        <p:nvPicPr>
          <p:cNvPr id="50" name="Content Placeholder 49" descr="6051ba98921ebd83f42ae4fe_1b863a1f16b7e5e9bca6"/>
          <p:cNvPicPr>
            <a:picLocks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11557000" y="0"/>
            <a:ext cx="635000" cy="635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 descr="z3957611910325_7adeeba278ffc55ca395e0ca9627912b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2955" y="4211955"/>
            <a:ext cx="2574290" cy="1929130"/>
          </a:xfrm>
          <a:prstGeom prst="rect">
            <a:avLst/>
          </a:prstGeom>
        </p:spPr>
      </p:pic>
      <p:pic>
        <p:nvPicPr>
          <p:cNvPr id="4" name="Picture 3" descr="z3957611908822_0ceda519e89f1474f48cb2a95f9e1e6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57290" y="4211955"/>
            <a:ext cx="2572385" cy="19284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0" y="0"/>
            <a:ext cx="12192000" cy="69081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8506" y="275217"/>
            <a:ext cx="10640196" cy="1107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600" b="1" cap="all" spc="7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</a:t>
            </a:r>
            <a:r>
              <a:rPr lang="en-US" sz="3600" b="1" cap="all" spc="7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3600" b="1" cap="all" spc="7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all" spc="7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vi-VN" altLang="en-US" sz="3600" b="1" cap="all" spc="7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chúng tôi đem lại cho </a:t>
            </a:r>
            <a:r>
              <a:rPr lang="en-US" sz="3600" b="1" cap="all" spc="7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KHÁCH HÀNG </a:t>
            </a:r>
            <a:endParaRPr lang="en-US" sz="3600" b="1" cap="all" spc="75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Content Placeholder 20" descr="6051ba98921ebd83f42ae4fe_1b863a1f16b7e5e9bca6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1503660" y="0"/>
            <a:ext cx="688340" cy="688340"/>
          </a:xfrm>
          <a:prstGeom prst="rect">
            <a:avLst/>
          </a:prstGeom>
        </p:spPr>
      </p:pic>
      <p:sp>
        <p:nvSpPr>
          <p:cNvPr id="25" name="Text Box 24"/>
          <p:cNvSpPr txBox="1"/>
          <p:nvPr/>
        </p:nvSpPr>
        <p:spPr>
          <a:xfrm>
            <a:off x="609600" y="1500505"/>
            <a:ext cx="10356215" cy="3747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>
              <a:lnSpc>
                <a:spcPct val="190000"/>
              </a:lnSpc>
              <a:buAutoNum type="arabicPeriod"/>
            </a:pPr>
            <a:r>
              <a:rPr lang="vi-VN" altLang="en-US" sz="2400" b="1" cap="all" spc="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hàng hóa có nguồn gốc xuất xứ rỏ ràNG</a:t>
            </a:r>
            <a:endParaRPr lang="vi-VN" altLang="en-US" sz="2400" b="1" cap="all" spc="5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342900" indent="-342900">
              <a:buAutoNum type="arabicPeriod"/>
            </a:pPr>
            <a:r>
              <a:rPr lang="vi-VN" altLang="en-US" sz="2400" b="1" cap="all" spc="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BẢNG GIá niêm yết từng sản phẩm</a:t>
            </a:r>
            <a:endParaRPr lang="vi-VN" altLang="en-US" sz="2400" b="1" cap="all" spc="5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342900" indent="-342900">
              <a:buAutoNum type="arabicPeriod"/>
            </a:pPr>
            <a:r>
              <a:rPr lang="vi-VN" altLang="en-US" sz="2400" b="1" cap="all" spc="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hệ thống đại lý toàn quốc</a:t>
            </a:r>
            <a:endParaRPr lang="vi-VN" altLang="en-US" sz="2400" b="1" cap="all" spc="5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342900" indent="-342900">
              <a:buAutoNum type="arabicPeriod"/>
            </a:pPr>
            <a:r>
              <a:rPr lang="vi-VN" altLang="en-US" sz="2400" b="1" cap="all" spc="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giao hàng miễn phí </a:t>
            </a:r>
            <a:endParaRPr lang="vi-VN" altLang="en-US" sz="2400" b="1" cap="all" spc="5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342900" indent="-342900">
              <a:buAutoNum type="arabicPeriod"/>
            </a:pPr>
            <a:r>
              <a:rPr lang="vi-VN" altLang="en-US" sz="2400" b="1" cap="all" spc="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bảo hành 18 tháng</a:t>
            </a:r>
            <a:endParaRPr lang="vi-VN" altLang="en-US" sz="2400" b="1" cap="all" spc="5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342900" indent="-342900">
              <a:buAutoNum type="arabicPeriod"/>
            </a:pPr>
            <a:r>
              <a:rPr lang="vi-VN" altLang="en-US" sz="2400" b="1" cap="all" spc="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có đầy đủ linh kiện thay thế sau thời gian bảo hành</a:t>
            </a:r>
            <a:endParaRPr lang="vi-VN" altLang="en-US" sz="2400" b="1" cap="all" spc="5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342900" indent="-342900">
              <a:buAutoNum type="arabicPeriod"/>
            </a:pPr>
            <a:r>
              <a:rPr lang="vi-VN" altLang="en-US" sz="2400" b="1" cap="all" spc="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chiết khấu 3% - 5% cho công ty chế tạo máy &amp; thương mại</a:t>
            </a:r>
            <a:endParaRPr lang="vi-VN" altLang="en-US" sz="2400" b="1" cap="all" spc="5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/>
          </a:p>
        </p:txBody>
      </p:sp>
      <p:sp>
        <p:nvSpPr>
          <p:cNvPr id="26" name="Text Box 25"/>
          <p:cNvSpPr txBox="1"/>
          <p:nvPr/>
        </p:nvSpPr>
        <p:spPr>
          <a:xfrm>
            <a:off x="2080260" y="5781040"/>
            <a:ext cx="741489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vi-V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  <a:sym typeface="+mn-ea"/>
              </a:rPr>
              <a:t>ĐẠI KINH NAM luôn hết mình về chấn lượng và sản phẩm.</a:t>
            </a:r>
            <a:endParaRPr lang="vi-VN" sz="2000" b="1" dirty="0">
              <a:solidFill>
                <a:srgbClr val="FF0000"/>
              </a:solidFill>
              <a:latin typeface="Times New Roman" panose="02020603050405020304" pitchFamily="18" charset="0"/>
              <a:ea typeface="Open Sans Light" panose="020B030603050402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2000"/>
          </a:p>
        </p:txBody>
      </p:sp>
    </p:spTree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210" y="628650"/>
            <a:ext cx="11814810" cy="3689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vi-VN" altLang="en-US" sz="2400" b="1" cap="all" spc="75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ĐẠI KINH NAM</a:t>
            </a:r>
            <a:r>
              <a:rPr lang="en-US" sz="2400" b="1" cap="all" spc="75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MUỐN KẾT NỐI CÁC </a:t>
            </a:r>
            <a:r>
              <a:rPr lang="vi-VN" altLang="en-US" sz="2400" b="1" cap="all" spc="75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CÔNG TY &amp; </a:t>
            </a:r>
            <a:r>
              <a:rPr lang="en-US" sz="2400" b="1" cap="all" spc="75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DOANH NGHIỆP</a:t>
            </a:r>
            <a:endParaRPr lang="en-US" sz="2400" b="1" cap="all" spc="75" dirty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85561" y="3623696"/>
            <a:ext cx="2497458" cy="3073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vi-VN" altLang="en-US" sz="2000" b="1" cap="all" spc="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BĂNG TẢI</a:t>
            </a:r>
            <a:endParaRPr lang="vi-VN" altLang="en-US" sz="2000" b="1" cap="all" spc="5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574892" y="6130814"/>
            <a:ext cx="2497458" cy="6153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vi-VN" altLang="en-US" sz="2000" b="1" cap="all" spc="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 măng &amp; sắt thép</a:t>
            </a:r>
            <a:endParaRPr lang="vi-VN" altLang="en-US" sz="2000" b="1" cap="all" spc="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54134" y="3515898"/>
            <a:ext cx="2497458" cy="6153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vi-VN" sz="2000" b="1" cap="all" spc="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 khí chế tạo MÁY</a:t>
            </a:r>
            <a:endParaRPr lang="vi-VN" sz="2000" b="1" cap="all" spc="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478900" y="3569579"/>
            <a:ext cx="2497458" cy="3073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vi-VN" altLang="en-US" sz="2000" b="1" cap="all" spc="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 GẠO</a:t>
            </a:r>
            <a:endParaRPr lang="vi-VN" altLang="en-US" sz="2000" b="1" cap="all" spc="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87266" y="6284358"/>
            <a:ext cx="2497458" cy="3073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b="1" cap="all" spc="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all" spc="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 BÌ </a:t>
            </a:r>
            <a:endParaRPr lang="en-US" sz="2000" b="1" cap="all" spc="5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687473" y="6284820"/>
            <a:ext cx="2497458" cy="3073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b="1" cap="all" spc="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 GỖ </a:t>
            </a:r>
            <a:endParaRPr lang="en-US" sz="2000" b="1" cap="all" spc="5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467995" y="1393825"/>
            <a:ext cx="3230880" cy="1888490"/>
            <a:chOff x="737" y="3119"/>
            <a:chExt cx="5088" cy="2974"/>
          </a:xfrm>
        </p:grpSpPr>
        <p:grpSp>
          <p:nvGrpSpPr>
            <p:cNvPr id="20" name="Group 19"/>
            <p:cNvGrpSpPr/>
            <p:nvPr/>
          </p:nvGrpSpPr>
          <p:grpSpPr>
            <a:xfrm>
              <a:off x="737" y="3119"/>
              <a:ext cx="5088" cy="2975"/>
              <a:chOff x="600" y="2764"/>
              <a:chExt cx="5248" cy="2942"/>
            </a:xfrm>
          </p:grpSpPr>
          <p:grpSp>
            <p:nvGrpSpPr>
              <p:cNvPr id="18" name="Group 17"/>
              <p:cNvGrpSpPr/>
              <p:nvPr/>
            </p:nvGrpSpPr>
            <p:grpSpPr>
              <a:xfrm>
                <a:off x="600" y="2764"/>
                <a:ext cx="5248" cy="2942"/>
                <a:chOff x="600" y="2764"/>
                <a:chExt cx="5248" cy="2942"/>
              </a:xfrm>
            </p:grpSpPr>
            <p:sp>
              <p:nvSpPr>
                <p:cNvPr id="12" name="Rounded Rectangle 11"/>
                <p:cNvSpPr/>
                <p:nvPr/>
              </p:nvSpPr>
              <p:spPr>
                <a:xfrm>
                  <a:off x="600" y="2764"/>
                  <a:ext cx="5248" cy="2943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vi-VN" altLang="en-US"/>
                </a:p>
              </p:txBody>
            </p:sp>
          </p:grpSp>
        </p:grpSp>
      </p:grpSp>
      <p:pic>
        <p:nvPicPr>
          <p:cNvPr id="17" name="Content Placeholder 16" descr="281850418-5050565794993257-8615685141187424722-n"/>
          <p:cNvPicPr>
            <a:picLocks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50875" y="1583055"/>
            <a:ext cx="2864485" cy="1509395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>
          <a:xfrm>
            <a:off x="520065" y="4163060"/>
            <a:ext cx="3230880" cy="188976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vi-VN" altLang="en-US"/>
          </a:p>
        </p:txBody>
      </p:sp>
      <p:sp>
        <p:nvSpPr>
          <p:cNvPr id="26" name="Rounded Rectangle 25"/>
          <p:cNvSpPr/>
          <p:nvPr/>
        </p:nvSpPr>
        <p:spPr>
          <a:xfrm>
            <a:off x="4261485" y="1393825"/>
            <a:ext cx="3230880" cy="188976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vi-VN" altLang="en-US"/>
          </a:p>
        </p:txBody>
      </p:sp>
      <p:sp>
        <p:nvSpPr>
          <p:cNvPr id="28" name="Rounded Rectangle 27"/>
          <p:cNvSpPr/>
          <p:nvPr/>
        </p:nvSpPr>
        <p:spPr>
          <a:xfrm>
            <a:off x="8054975" y="1393190"/>
            <a:ext cx="3230880" cy="188976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vi-VN" altLang="en-US"/>
          </a:p>
        </p:txBody>
      </p:sp>
      <p:sp>
        <p:nvSpPr>
          <p:cNvPr id="30" name="Rounded Rectangle 29"/>
          <p:cNvSpPr/>
          <p:nvPr/>
        </p:nvSpPr>
        <p:spPr>
          <a:xfrm>
            <a:off x="4320540" y="4163060"/>
            <a:ext cx="3230880" cy="188976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vi-VN" altLang="en-US"/>
          </a:p>
        </p:txBody>
      </p:sp>
      <p:sp>
        <p:nvSpPr>
          <p:cNvPr id="32" name="Rounded Rectangle 31"/>
          <p:cNvSpPr/>
          <p:nvPr/>
        </p:nvSpPr>
        <p:spPr>
          <a:xfrm>
            <a:off x="8121015" y="4163060"/>
            <a:ext cx="3230880" cy="188976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vi-VN" altLang="en-US"/>
          </a:p>
        </p:txBody>
      </p:sp>
      <p:pic>
        <p:nvPicPr>
          <p:cNvPr id="33" name="Content Placeholder 32" descr="co-khi-tu-dong-hoa-nganh-hoc-cung-khong-du-cau (1)"/>
          <p:cNvPicPr>
            <a:picLocks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535805" y="1583055"/>
            <a:ext cx="2682240" cy="1508760"/>
          </a:xfrm>
          <a:prstGeom prst="rect">
            <a:avLst/>
          </a:prstGeom>
        </p:spPr>
      </p:pic>
      <p:pic>
        <p:nvPicPr>
          <p:cNvPr id="35" name="Picture 34" descr="be tong cot the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1200" y="4368165"/>
            <a:ext cx="2810510" cy="1537970"/>
          </a:xfrm>
          <a:prstGeom prst="rect">
            <a:avLst/>
          </a:prstGeom>
        </p:spPr>
      </p:pic>
      <p:pic>
        <p:nvPicPr>
          <p:cNvPr id="36" name="Picture 35" descr="gỗ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1205" y="4363720"/>
            <a:ext cx="2750185" cy="1478915"/>
          </a:xfrm>
          <a:prstGeom prst="rect">
            <a:avLst/>
          </a:prstGeom>
        </p:spPr>
      </p:pic>
      <p:pic>
        <p:nvPicPr>
          <p:cNvPr id="37" name="Picture 36" descr="máy móc bao bì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3110" y="4373245"/>
            <a:ext cx="2733675" cy="1469390"/>
          </a:xfrm>
          <a:prstGeom prst="rect">
            <a:avLst/>
          </a:prstGeom>
        </p:spPr>
      </p:pic>
      <p:pic>
        <p:nvPicPr>
          <p:cNvPr id="38" name="Picture 37" descr="máy móc lúa gạ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38490" y="1529080"/>
            <a:ext cx="2866390" cy="1563370"/>
          </a:xfrm>
          <a:prstGeom prst="rect">
            <a:avLst/>
          </a:prstGeom>
        </p:spPr>
      </p:pic>
      <p:pic>
        <p:nvPicPr>
          <p:cNvPr id="39" name="Content Placeholder 49" descr="6051ba98921ebd83f42ae4fe_1b863a1f16b7e5e9bca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03660" y="0"/>
            <a:ext cx="688340" cy="68834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245" y="471170"/>
            <a:ext cx="11468735" cy="1143000"/>
          </a:xfrm>
        </p:spPr>
        <p:txBody>
          <a:bodyPr>
            <a:normAutofit fontScale="90000"/>
          </a:bodyPr>
          <a:lstStyle/>
          <a:p>
            <a:r>
              <a:rPr lang="en-US" sz="3555" b="1" dirty="0" smtClean="0">
                <a:solidFill>
                  <a:srgbClr val="FF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vi-VN" altLang="en-US" sz="3555" b="1" dirty="0" smtClean="0">
                <a:solidFill>
                  <a:srgbClr val="FF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ĐẠI KINH NAM</a:t>
            </a:r>
            <a:r>
              <a:rPr lang="en-US" sz="3555" b="1" dirty="0" smtClean="0">
                <a:solidFill>
                  <a:srgbClr val="FF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 CẦN </a:t>
            </a:r>
            <a:r>
              <a:rPr lang="vi-VN" altLang="en-US" sz="3555" b="1" dirty="0" smtClean="0">
                <a:solidFill>
                  <a:srgbClr val="FF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HỢP TÁC TẤT CẢ </a:t>
            </a:r>
            <a:r>
              <a:rPr lang="en-US" sz="3555" b="1" dirty="0" smtClean="0">
                <a:solidFill>
                  <a:srgbClr val="FF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NHÀ CUNG ỨNG</a:t>
            </a:r>
            <a:endParaRPr lang="en-US" sz="3555" b="1" dirty="0" smtClean="0">
              <a:solidFill>
                <a:srgbClr val="FF0000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" name="Rectangular Callout 6"/>
          <p:cNvSpPr/>
          <p:nvPr/>
        </p:nvSpPr>
        <p:spPr>
          <a:xfrm>
            <a:off x="2470785" y="2091055"/>
            <a:ext cx="7251065" cy="3624580"/>
          </a:xfrm>
          <a:prstGeom prst="wedgeRectCallout">
            <a:avLst>
              <a:gd name="adj1" fmla="val 21836"/>
              <a:gd name="adj2" fmla="val -68728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GIA CÔNG CƠ KHÍ</a:t>
            </a:r>
            <a:endParaRPr lang="en-US" sz="32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SƠN TỈNH ĐIỆN</a:t>
            </a:r>
            <a:endParaRPr lang="en-US" sz="32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alt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VẬN TẢI</a:t>
            </a:r>
            <a:endParaRPr lang="vi-VN" altLang="en-US" sz="32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alt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BAO BÌ</a:t>
            </a:r>
            <a:endParaRPr lang="vi-VN" altLang="en-US" sz="32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alt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XÂY DỰNG</a:t>
            </a:r>
            <a:endParaRPr lang="vi-VN" altLang="en-US" sz="32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alt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TRỢ LÝ HOA NGỮ</a:t>
            </a:r>
            <a:endParaRPr lang="vi-VN" altLang="en-US" sz="32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alt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KHO HÀNG</a:t>
            </a:r>
            <a:endParaRPr lang="en-US" sz="3200"/>
          </a:p>
        </p:txBody>
      </p:sp>
      <p:pic>
        <p:nvPicPr>
          <p:cNvPr id="39" name="Content Placeholder 49" descr="6051ba98921ebd83f42ae4fe_1b863a1f16b7e5e9bca6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56365" y="0"/>
            <a:ext cx="635635" cy="63563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5925" y="502285"/>
            <a:ext cx="8820785" cy="705485"/>
          </a:xfrm>
        </p:spPr>
        <p:txBody>
          <a:bodyPr>
            <a:prstTxWarp prst="textPlain">
              <a:avLst/>
            </a:prstTxWarp>
            <a:norm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 TÁC HIỆN NAY CỦA </a:t>
            </a:r>
            <a:r>
              <a:rPr lang="vi-VN" altLang="en-US" sz="2000" b="1" dirty="0" smtClean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ĐẠI KINH NAM</a:t>
            </a:r>
            <a:endParaRPr lang="vi-VN" altLang="en-US" sz="2000" b="1" dirty="0" smtClean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Content Placeholder 1" descr="6051ba98921ebd83f42ae4fe_1b863a1f16b7e5e9bca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2400" y="0"/>
            <a:ext cx="619125" cy="619125"/>
          </a:xfrm>
          <a:prstGeom prst="rect">
            <a:avLst/>
          </a:prstGeom>
        </p:spPr>
      </p:pic>
      <p:pic>
        <p:nvPicPr>
          <p:cNvPr id="4" name="Content Placeholder 3"/>
          <p:cNvPicPr>
            <a:picLocks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887345" y="2061210"/>
            <a:ext cx="1724025" cy="1158240"/>
          </a:xfrm>
          <a:prstGeom prst="rect">
            <a:avLst/>
          </a:prstGeom>
        </p:spPr>
      </p:pic>
      <p:pic>
        <p:nvPicPr>
          <p:cNvPr id="5" name="Content Placeholder 4" descr="Logo_THP_Group"/>
          <p:cNvPicPr>
            <a:picLocks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8096885" y="2005330"/>
            <a:ext cx="1122680" cy="1199515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848995" y="2038985"/>
            <a:ext cx="10440670" cy="4076065"/>
            <a:chOff x="1499" y="2275"/>
            <a:chExt cx="16442" cy="6419"/>
          </a:xfrm>
        </p:grpSpPr>
        <p:grpSp>
          <p:nvGrpSpPr>
            <p:cNvPr id="16" name="Group 15"/>
            <p:cNvGrpSpPr/>
            <p:nvPr/>
          </p:nvGrpSpPr>
          <p:grpSpPr>
            <a:xfrm>
              <a:off x="1674" y="2275"/>
              <a:ext cx="16032" cy="1939"/>
              <a:chOff x="1674" y="2275"/>
              <a:chExt cx="16032" cy="1939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1674" y="2275"/>
                <a:ext cx="16032" cy="1939"/>
                <a:chOff x="-135" y="2169"/>
                <a:chExt cx="16032" cy="1939"/>
              </a:xfrm>
            </p:grpSpPr>
            <p:pic>
              <p:nvPicPr>
                <p:cNvPr id="6" name="Picture 5" descr="317913074_1212317946299818_5561185639725218679_n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8917" y="2192"/>
                  <a:ext cx="1895" cy="1848"/>
                </a:xfrm>
                <a:prstGeom prst="rect">
                  <a:avLst/>
                </a:prstGeom>
              </p:spPr>
            </p:pic>
            <p:pic>
              <p:nvPicPr>
                <p:cNvPr id="7" name="Picture 6" descr="tải xuống (1)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3661" y="2169"/>
                  <a:ext cx="2236" cy="1939"/>
                </a:xfrm>
                <a:prstGeom prst="rect">
                  <a:avLst/>
                </a:prstGeom>
              </p:spPr>
            </p:pic>
            <p:pic>
              <p:nvPicPr>
                <p:cNvPr id="8" name="Picture 7" descr="images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874" y="2214"/>
                  <a:ext cx="2628" cy="1877"/>
                </a:xfrm>
                <a:prstGeom prst="rect">
                  <a:avLst/>
                </a:prstGeom>
              </p:spPr>
            </p:pic>
            <p:pic>
              <p:nvPicPr>
                <p:cNvPr id="12" name="Picture 11" descr="LogoTop50_Ton-Nam-Kim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-135" y="2169"/>
                  <a:ext cx="2515" cy="1922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7" name="Group 16"/>
            <p:cNvGrpSpPr/>
            <p:nvPr/>
          </p:nvGrpSpPr>
          <p:grpSpPr>
            <a:xfrm>
              <a:off x="1499" y="6081"/>
              <a:ext cx="16442" cy="2613"/>
              <a:chOff x="1059" y="6081"/>
              <a:chExt cx="16442" cy="2613"/>
            </a:xfrm>
          </p:grpSpPr>
          <p:pic>
            <p:nvPicPr>
              <p:cNvPr id="9" name="Picture 8" descr="logo-vinfast-inkythuatso-21-11-08-55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5319" y="6234"/>
                <a:ext cx="2182" cy="1932"/>
              </a:xfrm>
              <a:prstGeom prst="rect">
                <a:avLst/>
              </a:prstGeom>
            </p:spPr>
          </p:pic>
          <p:pic>
            <p:nvPicPr>
              <p:cNvPr id="10" name="Picture 9" descr="Son-JOTUN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496" y="6081"/>
                <a:ext cx="4939" cy="2613"/>
              </a:xfrm>
              <a:prstGeom prst="rect">
                <a:avLst/>
              </a:prstGeom>
            </p:spPr>
          </p:pic>
          <p:pic>
            <p:nvPicPr>
              <p:cNvPr id="11" name="Picture 10" descr="tải xuống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59" y="6235"/>
                <a:ext cx="4827" cy="1931"/>
              </a:xfrm>
              <a:prstGeom prst="rect">
                <a:avLst/>
              </a:prstGeom>
            </p:spPr>
          </p:pic>
          <p:pic>
            <p:nvPicPr>
              <p:cNvPr id="13" name="Picture 12" descr="XNLH_Z751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594" y="6235"/>
                <a:ext cx="2194" cy="1931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heel spokes="8"/>
      </p:transition>
    </mc:Choice>
    <mc:Fallback>
      <p:transition spd="slow">
        <p:wheel spokes="8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635" y="39565"/>
            <a:ext cx="12192000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90600" y="4166235"/>
            <a:ext cx="10031730" cy="12922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b="1" cap="all" spc="75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 ƠN QUÝ VỊ ĐÃ LẮNG NGHE VÀ THEO DÕI</a:t>
            </a:r>
            <a:r>
              <a:rPr lang="vi-VN" altLang="en-US" sz="2800" b="1" cap="all" spc="75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bài diễn giả ngày hôm nay</a:t>
            </a:r>
            <a:r>
              <a:rPr lang="en-US" sz="2800" b="1" cap="all" spc="75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  <a:endParaRPr lang="en-US" sz="2800" b="1" cap="all" spc="75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altLang="en-US" sz="2800" b="1" cap="all" spc="75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quý vị có một buổi kết nối thành công</a:t>
            </a:r>
            <a:endParaRPr lang="vi-VN" altLang="en-US" sz="2800" b="1" cap="all" spc="75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240874" y="5704205"/>
            <a:ext cx="16371361" cy="1193473"/>
            <a:chOff x="379" y="8983"/>
            <a:chExt cx="25782" cy="187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5" y="8983"/>
              <a:ext cx="791" cy="791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10213" y="9207"/>
              <a:ext cx="10021" cy="3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1700"/>
                </a:lnSpc>
                <a:spcAft>
                  <a:spcPts val="600"/>
                </a:spcAft>
              </a:pPr>
              <a:r>
                <a:rPr lang="en-US" sz="24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Open Sans Light" panose="020B0306030504020204" pitchFamily="34" charset="0"/>
                  <a:cs typeface="Times New Roman" panose="02020603050405020304" pitchFamily="18" charset="0"/>
                </a:rPr>
                <a:t>https://www.facebook.com/</a:t>
              </a:r>
              <a:r>
                <a:rPr lang="vi-VN" altLang="en-US" sz="24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Open Sans Light" panose="020B0306030504020204" pitchFamily="34" charset="0"/>
                  <a:cs typeface="Times New Roman" panose="02020603050405020304" pitchFamily="18" charset="0"/>
                </a:rPr>
                <a:t>cty.daikinhnam</a:t>
              </a:r>
              <a:endParaRPr lang="vi-VN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9166" y="9931"/>
              <a:ext cx="869" cy="869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0213" y="10194"/>
              <a:ext cx="15948" cy="3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1700"/>
                </a:lnSpc>
                <a:spcAft>
                  <a:spcPts val="600"/>
                </a:spcAft>
              </a:pPr>
              <a:r>
                <a:rPr lang="vi-VN" altLang="en-US" sz="2400" b="1" dirty="0">
                  <a:solidFill>
                    <a:srgbClr val="C00000"/>
                  </a:solidFill>
                  <a:latin typeface="Arial" panose="020B0604020202020204" pitchFamily="34" charset="0"/>
                  <a:ea typeface="Open Sans Light" panose="020B0306030504020204" pitchFamily="34" charset="0"/>
                  <a:cs typeface="Arial" panose="020B0604020202020204" pitchFamily="34" charset="0"/>
                </a:rPr>
                <a:t>@Daikinhnam.com.</a:t>
              </a:r>
              <a:r>
                <a:rPr lang="vi-VN" altLang="en-US" sz="2400" b="1" dirty="0">
                  <a:solidFill>
                    <a:srgbClr val="C00000"/>
                  </a:solidFill>
                  <a:latin typeface="Arial" panose="020B0604020202020204" pitchFamily="34" charset="0"/>
                  <a:ea typeface="Open Sans Light" panose="020B0306030504020204" pitchFamily="34" charset="0"/>
                  <a:cs typeface="Arial" panose="020B0604020202020204" pitchFamily="34" charset="0"/>
                </a:rPr>
                <a:t>vn4010</a:t>
              </a:r>
              <a:endParaRPr lang="vi-VN" alt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6" y="9016"/>
              <a:ext cx="791" cy="791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" y="9944"/>
              <a:ext cx="1985" cy="918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2560" y="10194"/>
              <a:ext cx="6161" cy="3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1700"/>
                </a:lnSpc>
                <a:spcAft>
                  <a:spcPts val="600"/>
                </a:spcAft>
              </a:pPr>
              <a:r>
                <a:rPr lang="vi-VN" altLang="en-US" sz="24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Open Sans Light" panose="020B0306030504020204" pitchFamily="34" charset="0"/>
                  <a:cs typeface="Times New Roman" panose="02020603050405020304" pitchFamily="18" charset="0"/>
                </a:rPr>
                <a:t>https://daikinhnam</a:t>
              </a:r>
              <a:r>
                <a:rPr lang="en-US" sz="24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Open Sans Light" panose="020B0306030504020204" pitchFamily="34" charset="0"/>
                  <a:cs typeface="Times New Roman" panose="02020603050405020304" pitchFamily="18" charset="0"/>
                </a:rPr>
                <a:t>.com</a:t>
              </a:r>
              <a:r>
                <a:rPr lang="vi-VN" altLang="en-US" sz="24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Open Sans Light" panose="020B0306030504020204" pitchFamily="34" charset="0"/>
                  <a:cs typeface="Times New Roman" panose="02020603050405020304" pitchFamily="18" charset="0"/>
                </a:rPr>
                <a:t>.</a:t>
              </a:r>
              <a:r>
                <a:rPr lang="vi-VN" altLang="en-US" sz="24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Open Sans Light" panose="020B0306030504020204" pitchFamily="34" charset="0"/>
                  <a:cs typeface="Times New Roman" panose="02020603050405020304" pitchFamily="18" charset="0"/>
                </a:rPr>
                <a:t>vn</a:t>
              </a:r>
              <a:endParaRPr lang="vi-VN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 Box 11"/>
            <p:cNvSpPr txBox="1"/>
            <p:nvPr/>
          </p:nvSpPr>
          <p:spPr>
            <a:xfrm>
              <a:off x="2364" y="9049"/>
              <a:ext cx="472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vi-VN" altLang="en-US" sz="2400" b="1">
                  <a:solidFill>
                    <a:srgbClr val="C00000"/>
                  </a:solidFill>
                </a:rPr>
                <a:t>0916.954.952</a:t>
              </a:r>
              <a:endParaRPr lang="vi-VN" altLang="en-US" sz="2400" b="1">
                <a:solidFill>
                  <a:srgbClr val="C00000"/>
                </a:solidFill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365" y="1244600"/>
            <a:ext cx="5751195" cy="2675890"/>
          </a:xfrm>
          <a:prstGeom prst="rect">
            <a:avLst/>
          </a:prstGeom>
        </p:spPr>
      </p:pic>
      <p:pic>
        <p:nvPicPr>
          <p:cNvPr id="16" name="Content Placeholder 15"/>
          <p:cNvPicPr>
            <a:picLocks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6347460" y="1245870"/>
            <a:ext cx="5750560" cy="2674620"/>
          </a:xfrm>
          <a:prstGeom prst="rect">
            <a:avLst/>
          </a:prstGeom>
        </p:spPr>
      </p:pic>
      <p:sp>
        <p:nvSpPr>
          <p:cNvPr id="20" name="Text Box 19"/>
          <p:cNvSpPr txBox="1"/>
          <p:nvPr/>
        </p:nvSpPr>
        <p:spPr>
          <a:xfrm>
            <a:off x="126365" y="131445"/>
            <a:ext cx="11220450" cy="1430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2900" b="1" dirty="0" err="1">
                <a:solidFill>
                  <a:srgbClr val="FFFF00"/>
                </a:solidFill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  <a:sym typeface="+mn-ea"/>
              </a:rPr>
              <a:t>Hiện</a:t>
            </a:r>
            <a:r>
              <a:rPr lang="en-US" sz="2900" b="1" dirty="0">
                <a:solidFill>
                  <a:srgbClr val="FFFF00"/>
                </a:solidFill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900" b="1" dirty="0" err="1">
                <a:solidFill>
                  <a:srgbClr val="FFFF00"/>
                </a:solidFill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  <a:sym typeface="+mn-ea"/>
              </a:rPr>
              <a:t>tại</a:t>
            </a:r>
            <a:r>
              <a:rPr lang="en-US" sz="2900" b="1" dirty="0">
                <a:solidFill>
                  <a:srgbClr val="FFFF00"/>
                </a:solidFill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altLang="en-US" sz="2900" b="1" dirty="0" err="1">
                <a:solidFill>
                  <a:srgbClr val="FFFF00"/>
                </a:solidFill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  <a:sym typeface="+mn-ea"/>
              </a:rPr>
              <a:t>ĐẠI KINH NAM</a:t>
            </a:r>
            <a:r>
              <a:rPr lang="en-US" sz="2900" b="1" dirty="0">
                <a:solidFill>
                  <a:srgbClr val="FFFF00"/>
                </a:solidFill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900" b="1" dirty="0" err="1">
                <a:solidFill>
                  <a:srgbClr val="FFFF00"/>
                </a:solidFill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  <a:sym typeface="+mn-ea"/>
              </a:rPr>
              <a:t>đang</a:t>
            </a:r>
            <a:r>
              <a:rPr lang="en-US" sz="2900" b="1" dirty="0">
                <a:solidFill>
                  <a:srgbClr val="FFFF00"/>
                </a:solidFill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900" b="1" dirty="0" err="1">
                <a:solidFill>
                  <a:srgbClr val="FFFF00"/>
                </a:solidFill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  <a:sym typeface="+mn-ea"/>
              </a:rPr>
              <a:t>có</a:t>
            </a:r>
            <a:r>
              <a:rPr lang="en-US" sz="2900" b="1" dirty="0">
                <a:solidFill>
                  <a:srgbClr val="FFFF00"/>
                </a:solidFill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900" b="1" dirty="0" err="1">
                <a:solidFill>
                  <a:srgbClr val="FFFF00"/>
                </a:solidFill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  <a:sym typeface="+mn-ea"/>
              </a:rPr>
              <a:t>mặt</a:t>
            </a:r>
            <a:r>
              <a:rPr lang="en-US" sz="2900" b="1" dirty="0">
                <a:solidFill>
                  <a:srgbClr val="FFFF00"/>
                </a:solidFill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900" b="1" dirty="0" err="1">
                <a:solidFill>
                  <a:srgbClr val="FFFF00"/>
                </a:solidFill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  <a:sym typeface="+mn-ea"/>
              </a:rPr>
              <a:t>tại</a:t>
            </a:r>
            <a:r>
              <a:rPr lang="en-US" sz="2900" b="1" dirty="0">
                <a:solidFill>
                  <a:srgbClr val="FFFF00"/>
                </a:solidFill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900" b="1" dirty="0" err="1">
                <a:solidFill>
                  <a:srgbClr val="FFFF00"/>
                </a:solidFill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  <a:sym typeface="+mn-ea"/>
              </a:rPr>
              <a:t>tất</a:t>
            </a:r>
            <a:r>
              <a:rPr lang="en-US" sz="2900" b="1" dirty="0">
                <a:solidFill>
                  <a:srgbClr val="FFFF00"/>
                </a:solidFill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900" b="1" dirty="0" err="1">
                <a:solidFill>
                  <a:srgbClr val="FFFF00"/>
                </a:solidFill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  <a:sym typeface="+mn-ea"/>
              </a:rPr>
              <a:t>cả</a:t>
            </a:r>
            <a:r>
              <a:rPr lang="en-US" sz="2900" b="1" dirty="0">
                <a:solidFill>
                  <a:srgbClr val="FFFF00"/>
                </a:solidFill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900" b="1" dirty="0" err="1">
                <a:solidFill>
                  <a:srgbClr val="FFFF00"/>
                </a:solidFill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sz="2900" b="1" dirty="0">
                <a:solidFill>
                  <a:srgbClr val="FFFF00"/>
                </a:solidFill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900" b="1" dirty="0" err="1">
                <a:solidFill>
                  <a:srgbClr val="FFFF00"/>
                </a:solidFill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  <a:sym typeface="+mn-ea"/>
              </a:rPr>
              <a:t>trang</a:t>
            </a:r>
            <a:r>
              <a:rPr lang="en-US" sz="2900" b="1" dirty="0">
                <a:solidFill>
                  <a:srgbClr val="FFFF00"/>
                </a:solidFill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900" b="1" dirty="0" err="1">
                <a:solidFill>
                  <a:srgbClr val="FFFF00"/>
                </a:solidFill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  <a:sym typeface="+mn-ea"/>
              </a:rPr>
              <a:t>tìm</a:t>
            </a:r>
            <a:r>
              <a:rPr lang="en-US" sz="2900" b="1" dirty="0">
                <a:solidFill>
                  <a:srgbClr val="FFFF00"/>
                </a:solidFill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900" b="1" dirty="0" err="1">
                <a:solidFill>
                  <a:srgbClr val="FFFF00"/>
                </a:solidFill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  <a:sym typeface="+mn-ea"/>
              </a:rPr>
              <a:t>kiếm</a:t>
            </a:r>
            <a:r>
              <a:rPr lang="en-US" sz="2900" b="1" dirty="0">
                <a:solidFill>
                  <a:srgbClr val="FFFF00"/>
                </a:solidFill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900" b="1" dirty="0" err="1">
                <a:solidFill>
                  <a:srgbClr val="FFFF00"/>
                </a:solidFill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sz="2900" b="1" dirty="0">
                <a:solidFill>
                  <a:srgbClr val="FFFF00"/>
                </a:solidFill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900" b="1" dirty="0" err="1">
                <a:solidFill>
                  <a:srgbClr val="FFFF00"/>
                </a:solidFill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  <a:sym typeface="+mn-ea"/>
              </a:rPr>
              <a:t>mạng</a:t>
            </a:r>
            <a:r>
              <a:rPr lang="en-US" sz="2900" b="1" dirty="0">
                <a:solidFill>
                  <a:srgbClr val="FFFF00"/>
                </a:solidFill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900" b="1" dirty="0" err="1">
                <a:solidFill>
                  <a:srgbClr val="FFFF00"/>
                </a:solidFill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  <a:sym typeface="+mn-ea"/>
              </a:rPr>
              <a:t>xã</a:t>
            </a:r>
            <a:r>
              <a:rPr lang="en-US" sz="2900" b="1" dirty="0">
                <a:solidFill>
                  <a:srgbClr val="FFFF00"/>
                </a:solidFill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900" b="1" dirty="0" err="1">
                <a:solidFill>
                  <a:srgbClr val="FFFF00"/>
                </a:solidFill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  <a:sym typeface="+mn-ea"/>
              </a:rPr>
              <a:t>hội</a:t>
            </a:r>
            <a:r>
              <a:rPr lang="en-US" sz="2900" b="1" dirty="0">
                <a:solidFill>
                  <a:srgbClr val="FFFF00"/>
                </a:solidFill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  <a:sym typeface="+mn-ea"/>
              </a:rPr>
              <a:t>…</a:t>
            </a:r>
            <a:endParaRPr lang="en-US" sz="2900" b="1" dirty="0">
              <a:solidFill>
                <a:srgbClr val="FFFF00"/>
              </a:solidFill>
              <a:latin typeface="Times New Roman" panose="02020603050405020304" pitchFamily="18" charset="0"/>
              <a:ea typeface="Open Sans Light" panose="020B030603050402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2900" b="1" dirty="0">
              <a:solidFill>
                <a:srgbClr val="FFFF00"/>
              </a:solidFill>
              <a:latin typeface="Times New Roman" panose="02020603050405020304" pitchFamily="18" charset="0"/>
              <a:ea typeface="Open Sans Light" panose="020B0306030504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9" name="Content Placeholder 49" descr="6051ba98921ebd83f42ae4fe_1b863a1f16b7e5e9bca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04295" y="34290"/>
            <a:ext cx="688340" cy="68834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0" grpId="1"/>
    </p:bldLst>
  </p:timing>
</p:sld>
</file>

<file path=ppt/tags/tag1.xml><?xml version="1.0" encoding="utf-8"?>
<p:tagLst xmlns:p="http://schemas.openxmlformats.org/presentationml/2006/main">
  <p:tag name="KSO_WM_TEMPLATE_THUMBS_INDEX" val="1、9、12、15、19、20、26、30、31"/>
  <p:tag name="KSO_WM_TEMPLATE_CATEGORY" val="custom"/>
  <p:tag name="KSO_WM_TEMPLATE_INDEX" val="160447"/>
  <p:tag name="KSO_WM_TAG_VERSION" val="1.0"/>
  <p:tag name="KSO_WM_SLIDE_ID" val="custom160447_1"/>
  <p:tag name="KSO_WM_SLIDE_INDEX" val="1"/>
  <p:tag name="KSO_WM_SLIDE_ITEM_CNT" val="2"/>
  <p:tag name="KSO_WM_SLIDE_LAYOUT" val="a_b"/>
  <p:tag name="KSO_WM_SLIDE_LAYOUT_CNT" val="1_1"/>
  <p:tag name="KSO_WM_SLIDE_TYPE" val="title"/>
  <p:tag name="KSO_WM_BEAUTIFY_FLAG" val="#wm#"/>
</p:tagLst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0</TotalTime>
  <Words>1450</Words>
  <Application>WPS Presentation</Application>
  <PresentationFormat>Widescreen</PresentationFormat>
  <Paragraphs>86</Paragraphs>
  <Slides>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</vt:i4>
      </vt:variant>
    </vt:vector>
  </HeadingPairs>
  <TitlesOfParts>
    <vt:vector size="18" baseType="lpstr">
      <vt:lpstr>Arial</vt:lpstr>
      <vt:lpstr>SimSun</vt:lpstr>
      <vt:lpstr>Wingdings</vt:lpstr>
      <vt:lpstr>Times New Roman</vt:lpstr>
      <vt:lpstr>Open Sans Light</vt:lpstr>
      <vt:lpstr>Yu Gothic UI Light</vt:lpstr>
      <vt:lpstr>Microsoft YaHei</vt:lpstr>
      <vt:lpstr>Arial Unicode MS</vt:lpstr>
      <vt:lpstr>Calibri</vt:lpstr>
      <vt:lpstr>Default Design</vt:lpstr>
      <vt:lpstr>PowerPoint 演示文稿</vt:lpstr>
      <vt:lpstr>PowerPoint 演示文稿</vt:lpstr>
      <vt:lpstr>MỘT SỐ HÌNH ẢNH VỀ NHÀ MÁY &amp; CÔNG XƯỞNG SẢN XUẤT </vt:lpstr>
      <vt:lpstr>PowerPoint 演示文稿</vt:lpstr>
      <vt:lpstr>PowerPoint 演示文稿</vt:lpstr>
      <vt:lpstr> ĐẠI KINH NAM CẦN HỢP TÁC TẤT CẢ NHÀ CUNG ỨNG</vt:lpstr>
      <vt:lpstr>ĐỐI TÁC HIỆN NAY CỦA ĐẠI KINH NAM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ASUS</cp:lastModifiedBy>
  <cp:revision>247</cp:revision>
  <dcterms:created xsi:type="dcterms:W3CDTF">2021-01-29T07:09:00Z</dcterms:created>
  <dcterms:modified xsi:type="dcterms:W3CDTF">2022-12-14T04:05:46Z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CF2E1E1E6A1B4A1AAEA0D2185A2E5146</vt:lpwstr>
  </property>
  <property fmtid="{D5CDD505-2E9C-101B-9397-08002B2CF9AE}" pid="3" name="KSOProductBuildVer">
    <vt:lpwstr>1033-11.2.0.11417</vt:lpwstr>
  </property>
</Properties>
</file>